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9" r:id="rId2"/>
    <p:sldId id="528" r:id="rId3"/>
    <p:sldId id="517" r:id="rId4"/>
    <p:sldId id="557" r:id="rId5"/>
    <p:sldId id="558" r:id="rId6"/>
    <p:sldId id="560" r:id="rId7"/>
    <p:sldId id="559" r:id="rId8"/>
    <p:sldId id="561" r:id="rId9"/>
    <p:sldId id="562" r:id="rId10"/>
    <p:sldId id="563" r:id="rId11"/>
    <p:sldId id="565" r:id="rId12"/>
    <p:sldId id="564" r:id="rId13"/>
    <p:sldId id="51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3">
          <p15:clr>
            <a:srgbClr val="A4A3A4"/>
          </p15:clr>
        </p15:guide>
        <p15:guide id="2" pos="38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AFA"/>
    <a:srgbClr val="12B29A"/>
    <a:srgbClr val="2B579A"/>
    <a:srgbClr val="6B89B6"/>
    <a:srgbClr val="F0F0F0"/>
    <a:srgbClr val="FA6B00"/>
    <a:srgbClr val="BB2B2A"/>
    <a:srgbClr val="FA6B04"/>
    <a:srgbClr val="FC8604"/>
    <a:srgbClr val="AD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21" autoAdjust="0"/>
    <p:restoredTop sz="96429" autoAdjust="0"/>
  </p:normalViewPr>
  <p:slideViewPr>
    <p:cSldViewPr snapToGrid="0">
      <p:cViewPr varScale="1">
        <p:scale>
          <a:sx n="116" d="100"/>
          <a:sy n="116" d="100"/>
        </p:scale>
        <p:origin x="522" y="108"/>
      </p:cViewPr>
      <p:guideLst>
        <p:guide orient="horz" pos="2353"/>
        <p:guide pos="3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8CAD2-8B22-420E-A3F9-DAD2C1718937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2C7C8-7AA6-4A52-BB5E-5955A71034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636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61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224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952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145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69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139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306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507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542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708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4648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5762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8783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3581400" y="814109"/>
            <a:ext cx="4049713" cy="41598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711200" y="685800"/>
            <a:ext cx="107696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3E9EF88C-B433-42FD-8401-1B914518DF16}" type="datetimeFigureOut">
              <a:rPr lang="zh-CN" altLang="en-US" smtClean="0"/>
              <a:t>2018/11/29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A160BC5B-2DDC-49E1-88B6-24E0C4B5FF2F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twitter-archive/snowflake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255"/>
            <a:ext cx="12199620" cy="6862445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-282" y="5103866"/>
            <a:ext cx="309823" cy="309823"/>
          </a:xfrm>
          <a:prstGeom prst="ellipse">
            <a:avLst/>
          </a:prstGeom>
          <a:solidFill>
            <a:srgbClr val="2B579A"/>
          </a:solidFill>
          <a:ln>
            <a:noFill/>
          </a:ln>
          <a:effectLst>
            <a:outerShdw blurRad="76200" dist="38100" dir="2700000" algn="tl" rotWithShape="0">
              <a:srgbClr val="2B579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661795" y="3068955"/>
            <a:ext cx="8867775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60000"/>
              </a:lnSpc>
            </a:pP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</a:t>
            </a: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每特教育|蚂蚁课堂Java高端分布式、微服务IT培训。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/>
            </a:r>
            <a:b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</a:b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培训内容: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分布式、微服务、高可用、高并发、并发编程、JVM、性能调优、真实企业实际项目等。</a:t>
            </a:r>
          </a:p>
          <a:p>
            <a:pPr algn="l">
              <a:lnSpc>
                <a:spcPct val="16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主讲老师: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97后Java架构师-蚂蚁课堂创始人-余胜军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1610995" y="3870325"/>
            <a:ext cx="8867775" cy="168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余老师微信号: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   QQ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1051546329或者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644064779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官方粉丝群: 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 官方网站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www.mayikt.com </a:t>
            </a:r>
          </a:p>
          <a:p>
            <a:pPr algn="l">
              <a:lnSpc>
                <a:spcPct val="140000"/>
              </a:lnSpc>
            </a:pP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百度搜索：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蚂蚁课堂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或者腾讯课堂搜索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每特学院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931670" y="1097280"/>
            <a:ext cx="88677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60000"/>
              </a:lnSpc>
            </a:pP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</a:t>
            </a: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594997" y="1285370"/>
            <a:ext cx="10136118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高并发情况下分布式全局</a:t>
            </a:r>
            <a:r>
              <a:rPr lang="en-US" altLang="zh-CN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Id</a:t>
            </a:r>
            <a:r>
              <a:rPr lang="zh-CN" altLang="en-US" sz="36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生成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1849" y="758680"/>
            <a:ext cx="11401166" cy="5213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基于</a:t>
            </a:r>
            <a:r>
              <a:rPr lang="en-US" altLang="zh-CN" sz="2400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Redis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生成生成全局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id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策略</a:t>
            </a: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因为</a:t>
            </a:r>
            <a:r>
              <a:rPr lang="en-US" altLang="zh-CN" sz="1600" dirty="0" err="1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Redis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是单线的，天生保证原子性，</a:t>
            </a:r>
            <a:r>
              <a:rPr lang="zh-CN" altLang="en-US" sz="16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可以</a:t>
            </a:r>
            <a:r>
              <a:rPr lang="zh-CN" altLang="en-US" sz="1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使用</a:t>
            </a:r>
            <a:r>
              <a:rPr lang="en-US" altLang="zh-CN" sz="1600" dirty="0" err="1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Redis</a:t>
            </a:r>
            <a:r>
              <a:rPr lang="zh-CN" altLang="en-US" sz="1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的原子操作 </a:t>
            </a:r>
            <a:r>
              <a:rPr lang="en-US" altLang="zh-CN" sz="1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INCR</a:t>
            </a:r>
            <a:r>
              <a:rPr lang="zh-CN" altLang="en-US" sz="1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和</a:t>
            </a:r>
            <a:r>
              <a:rPr lang="en-US" altLang="zh-CN" sz="1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INCRBY</a:t>
            </a:r>
            <a:r>
              <a:rPr lang="zh-CN" altLang="en-US" sz="1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来</a:t>
            </a:r>
            <a:r>
              <a:rPr lang="zh-CN" altLang="en-US" sz="16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实现</a:t>
            </a:r>
            <a:endParaRPr lang="en-US" altLang="zh-CN" sz="1600" dirty="0" smtClean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优点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   不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依赖于数据库，灵活方便，且性能优于数据库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。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数字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天然排序，对分页或者需要排序的结果很有帮助。</a:t>
            </a:r>
            <a:endParaRPr lang="en-US" altLang="zh-CN" sz="1600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缺点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如果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系统中没有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</a:rPr>
              <a:t>Redis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，还需要引入新的组件，增加系统复杂度。</a:t>
            </a:r>
            <a:endParaRPr lang="en-US" altLang="zh-CN" sz="1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需要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编码和配置的工作量比较大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1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注意</a:t>
            </a:r>
            <a:r>
              <a:rPr lang="en-US" altLang="zh-CN" sz="16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:</a:t>
            </a:r>
            <a:r>
              <a:rPr lang="zh-CN" altLang="en-US" sz="16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在</a:t>
            </a:r>
            <a:r>
              <a:rPr lang="en-US" altLang="zh-CN" sz="1600" dirty="0" err="1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Redis</a:t>
            </a:r>
            <a:r>
              <a:rPr lang="zh-CN" altLang="en-US" sz="16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集群情况下，同样和</a:t>
            </a:r>
            <a:r>
              <a:rPr lang="en-US" altLang="zh-CN" sz="1600" dirty="0" err="1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Redis</a:t>
            </a:r>
            <a:r>
              <a:rPr lang="zh-CN" altLang="en-US" sz="16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一样需要设置不同的增长步长，同时</a:t>
            </a:r>
            <a:r>
              <a:rPr lang="en-US" altLang="zh-CN" sz="16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key</a:t>
            </a:r>
            <a:r>
              <a:rPr lang="zh-CN" altLang="en-US" sz="16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一定要设置有效期</a:t>
            </a:r>
            <a:endParaRPr lang="en-US" altLang="zh-CN" sz="1600" dirty="0" smtClean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 lvl="1"/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可以使用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</a:rPr>
              <a:t>Redis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集群来获取更高的吞吐量。假如一个集群中有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5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台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</a:rPr>
              <a:t>Redis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。可以初始化每台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</a:rPr>
              <a:t>Redis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的值分别是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1,2,3,4,5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，然后步长都是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5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。各个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</a:rPr>
              <a:t>Redis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生成的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为：</a:t>
            </a:r>
          </a:p>
          <a:p>
            <a:pPr lvl="1"/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A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1,6,11,16,21</a:t>
            </a:r>
          </a:p>
          <a:p>
            <a:pPr lvl="1"/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B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2,7,12,17,22</a:t>
            </a:r>
          </a:p>
          <a:p>
            <a:pPr lvl="1"/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C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3,8,13,18,23</a:t>
            </a:r>
          </a:p>
          <a:p>
            <a:pPr lvl="1"/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4,9,14,19,24</a:t>
            </a:r>
          </a:p>
          <a:p>
            <a:pPr lvl="1"/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E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5,10,15,20,25</a:t>
            </a:r>
          </a:p>
          <a:p>
            <a:pPr>
              <a:lnSpc>
                <a:spcPct val="120000"/>
              </a:lnSpc>
            </a:pPr>
            <a:endParaRPr lang="en-US" altLang="zh-CN" sz="1600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sz="1600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33089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42591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1849" y="758680"/>
            <a:ext cx="11401166" cy="2603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基于</a:t>
            </a:r>
            <a:r>
              <a:rPr lang="en-US" altLang="zh-CN" sz="2400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Redis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生成生成全局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id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策略</a:t>
            </a:r>
          </a:p>
          <a:p>
            <a:pPr>
              <a:lnSpc>
                <a:spcPct val="120000"/>
              </a:lnSpc>
            </a:pP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比较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适合使用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</a:rPr>
              <a:t>Redis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来生成每天从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0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开始的流水号。比如订单号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=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日期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+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当日自增长号。可以每天在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</a:rPr>
              <a:t>Redis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中生成一个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Key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，使用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INCR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进行累加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endParaRPr lang="en-US" altLang="zh-CN" sz="1600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如果生成的订单号超过自增增长的话，可以采用前缀</a:t>
            </a:r>
            <a:r>
              <a:rPr lang="en-US" altLang="zh-CN" sz="1600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+</a:t>
            </a:r>
            <a:r>
              <a:rPr lang="zh-CN" altLang="en-US" sz="16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自</a:t>
            </a:r>
            <a:r>
              <a:rPr lang="zh-CN" altLang="en-US" sz="1600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增</a:t>
            </a:r>
            <a:r>
              <a:rPr lang="en-US" altLang="zh-CN" sz="1600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+</a:t>
            </a:r>
            <a:r>
              <a:rPr lang="zh-CN" altLang="en-US" sz="1600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并且设置有效期</a:t>
            </a:r>
            <a:endParaRPr lang="en-US" altLang="zh-CN" sz="16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sz="1600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33089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77716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1849" y="758680"/>
            <a:ext cx="11401166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/>
              <a:t>Twitter</a:t>
            </a:r>
            <a:r>
              <a:rPr lang="zh-CN" altLang="en-US" sz="2400" b="1" dirty="0"/>
              <a:t>的</a:t>
            </a:r>
            <a:r>
              <a:rPr lang="en-US" altLang="zh-CN" sz="2400" b="1" dirty="0" smtClean="0"/>
              <a:t>snowflake(</a:t>
            </a:r>
            <a:r>
              <a:rPr lang="zh-CN" altLang="en-US" sz="2400" b="1" dirty="0" smtClean="0"/>
              <a:t>雪花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算法</a:t>
            </a:r>
            <a:endParaRPr lang="en-US" altLang="zh-CN" sz="2400" b="1" dirty="0" smtClean="0"/>
          </a:p>
          <a:p>
            <a:pPr>
              <a:lnSpc>
                <a:spcPct val="120000"/>
              </a:lnSpc>
            </a:pP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snowflake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是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Twitter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开源的分布式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生成算法，结果是一个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long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型的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。其核心思想是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高位随机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+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毫秒数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+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机器码（数据中心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+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机器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id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）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+10</a:t>
            </a:r>
            <a:r>
              <a:rPr lang="zh-CN" altLang="en-US" sz="1600" smtClean="0">
                <a:latin typeface="楷体" panose="02010609060101010101" pitchFamily="49" charset="-122"/>
                <a:ea typeface="楷体" panose="02010609060101010101" pitchFamily="49" charset="-122"/>
              </a:rPr>
              <a:t>位的流水号码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 err="1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Github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地址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: 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  <a:hlinkClick r:id="rId4"/>
              </a:rPr>
              <a:t>https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  <a:hlinkClick r:id="rId4"/>
              </a:rPr>
              <a:t>://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  <a:hlinkClick r:id="rId4"/>
              </a:rPr>
              <a:t>github.com/twitter-archive/snowflake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Snowflake </a:t>
            </a:r>
            <a:r>
              <a:rPr lang="zh-CN" altLang="en-US" sz="16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原理</a:t>
            </a:r>
            <a:r>
              <a:rPr lang="en-US" altLang="zh-CN" sz="16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snowflake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生产的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是一个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18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位的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long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型数字，二进制结构表示如下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(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每部分用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-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分开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):</a:t>
            </a:r>
          </a:p>
          <a:p>
            <a:pPr>
              <a:lnSpc>
                <a:spcPct val="120000"/>
              </a:lnSpc>
            </a:pP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0 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- 00000000 00000000 00000000 00000000 00000000 0 - 00000 - 00000 - 00000000 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0000</a:t>
            </a: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第一位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未使用，接下来的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41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位为毫秒级时间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(41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位的长度可以使用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69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年，从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1970-01-01 08:00:00)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，然后是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5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位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datacenterId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（最大支持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2^5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＝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32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个，二进制表示从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00000-11111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，也即是十进制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0-31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），和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5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位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workerId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（最大支持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2^5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＝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32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个，原理同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datacenterId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），所以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datacenterId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*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workerId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最多支持部署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1024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个节点，最后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12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位是毫秒内的计数（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12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位的计数顺序号支持每个节点每毫秒产生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2^12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＝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4096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个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序号）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.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所有位数加起来共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64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位，恰好是一个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Long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型（转换为字符串长度为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18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）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.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单台机器实例，通过时间戳保证前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41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位是唯一的，分布式系统多台机器实例下，通过对每个机器实例分配不同的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datacenterId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和</a:t>
            </a:r>
            <a:r>
              <a:rPr lang="en-US" altLang="zh-CN" sz="1600" dirty="0" err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workerId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避免中间的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10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位碰撞。最后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12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位每毫秒从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0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递增生产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，再提一次：每毫秒最多生成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4096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个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，每秒可达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4096000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个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。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33089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31418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5" y="229870"/>
            <a:ext cx="12199620" cy="6862445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1126490" y="1071245"/>
            <a:ext cx="8143875" cy="4394835"/>
          </a:xfrm>
          <a:prstGeom prst="rect">
            <a:avLst/>
          </a:prstGeom>
          <a:noFill/>
          <a:effectLst>
            <a:outerShdw blurRad="292100" dist="254000" dir="5400000" sx="116000" sy="116000" algn="ctr" rotWithShape="0">
              <a:schemeClr val="tx1">
                <a:lumMod val="95000"/>
                <a:lumOff val="5000"/>
                <a:alpha val="43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资 料 联  系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小微老师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QQ:483966038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 报 名  咨   询：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QQ:2721395193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                       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 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有任何疑问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可以加余老师 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QQ:644064779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:yushengjun644 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 特 官 方 粉 丝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群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每周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1 2 4 6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晚上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20:30-22:30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内部课现在学费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5399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抽取优惠券可以优惠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500-1600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元不等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支持蚂蚁课堂花呗、信用卡、京东白条 </a:t>
            </a: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终生免费学习</a:t>
            </a:r>
          </a:p>
          <a:p>
            <a:pPr algn="l">
              <a:lnSpc>
                <a:spcPct val="140000"/>
              </a:lnSpc>
            </a:pPr>
            <a:r>
              <a:rPr lang="zh-CN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报名的每位学员会指导学习路线，学习过程中少走弯路。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菱形 22"/>
          <p:cNvSpPr/>
          <p:nvPr/>
        </p:nvSpPr>
        <p:spPr>
          <a:xfrm>
            <a:off x="940435" y="1276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菱形 23"/>
          <p:cNvSpPr/>
          <p:nvPr/>
        </p:nvSpPr>
        <p:spPr>
          <a:xfrm>
            <a:off x="940435" y="16592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940435" y="200723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>
            <a:off x="940435" y="23958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菱形 26"/>
          <p:cNvSpPr/>
          <p:nvPr/>
        </p:nvSpPr>
        <p:spPr>
          <a:xfrm>
            <a:off x="940435" y="278511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菱形 28"/>
          <p:cNvSpPr/>
          <p:nvPr/>
        </p:nvSpPr>
        <p:spPr>
          <a:xfrm>
            <a:off x="940435" y="356806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菱形 29"/>
          <p:cNvSpPr/>
          <p:nvPr/>
        </p:nvSpPr>
        <p:spPr>
          <a:xfrm>
            <a:off x="940435" y="395732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菱形 30"/>
          <p:cNvSpPr/>
          <p:nvPr/>
        </p:nvSpPr>
        <p:spPr>
          <a:xfrm>
            <a:off x="940435" y="4324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菱形 31"/>
          <p:cNvSpPr/>
          <p:nvPr/>
        </p:nvSpPr>
        <p:spPr>
          <a:xfrm>
            <a:off x="940435" y="469138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菱形 32"/>
          <p:cNvSpPr/>
          <p:nvPr/>
        </p:nvSpPr>
        <p:spPr>
          <a:xfrm>
            <a:off x="940435" y="51136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培训929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0" y="3175"/>
            <a:ext cx="12191365" cy="685800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页面模板 水印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430" y="-11430"/>
            <a:ext cx="12219940" cy="687387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78478" y="726932"/>
            <a:ext cx="3231252" cy="44910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399639" y="848811"/>
            <a:ext cx="829299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余胜军，男，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1997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年出生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10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月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17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日出生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，蚂蚁课堂创始人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&amp;97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后互联网创业者，创办了上海每特教育科技有限公司，其公司产品是主要培训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架构师培训。</a:t>
            </a: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个人擅长技能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: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擅长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互联网微服务与分布式架构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，熟悉整套互联网微服务电商架构流程，及熟悉解决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微服务架构中疑难杂症问题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，对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SpingCloud2.x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、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有一定的深入研究，其中录制的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SpringCloud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/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课程破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百万粉丝学习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，是很多学员学习微服务架构的导师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，为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中国微服务事业做了不少贡献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成长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经历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: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岁的时候担任主力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研发、项目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Leader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、年薪税后高达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22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万左右，同年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岁创办了蚂蚁课堂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在线教育平台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岁的时候通过自己第一桶金，给自己父母在武汉市买了一套数百万的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房子。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19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岁的时候创办了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上海每特教育科技有限公司 定位互联网架构师培训行业。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20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岁的时候在线直播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分布式和微服务培训课程，年收入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300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万元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21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岁的时候其录制的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SpringCloud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/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课程破百万人学习。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978400" y="5339715"/>
            <a:ext cx="58508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余老师联系方式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QQ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644064779   微信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yushengjun644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9" y="726932"/>
            <a:ext cx="3231252" cy="4528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29690" y="1153795"/>
            <a:ext cx="8982075" cy="3527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高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并发情况下分布式全局</a:t>
            </a:r>
            <a:r>
              <a:rPr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Id</a:t>
            </a:r>
            <a:r>
              <a:rPr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黑体" panose="02010609060101010101" charset="-122"/>
                <a:sym typeface="+mn-ea"/>
              </a:rPr>
              <a:t>生成</a:t>
            </a:r>
            <a:endParaRPr lang="zh-CN" altLang="en-US" sz="24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、高并发情况下，生成分布式全局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id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策略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、利用全球唯一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UUID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生成订单号优缺点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、基于数据库自增或者序列生成订单号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、数据库集群如何考虑数据库自增唯一性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、基于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Redis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生成生成全局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id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策略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Twitter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Snowflake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算法生成全局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id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7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、基于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Zookeeper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生成全局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id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27428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0704" y="1153795"/>
            <a:ext cx="99410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高并发情况下，生成分布式全局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id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策略</a:t>
            </a: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、注意幂等性且全局唯一性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2、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注意安全性，不能被猜疑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3、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趋势递增性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订单号命名规则</a:t>
            </a: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: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比如“业务编码 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+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时间戳 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+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机器编号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前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位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] +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随机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位数 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+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毫秒数”。</a:t>
            </a:r>
            <a:endParaRPr lang="en-US" altLang="zh-CN" b="1" dirty="0" smtClean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62545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9514" y="733665"/>
            <a:ext cx="1140116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利用全球唯一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UUID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生成订单</a:t>
            </a: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号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UUID</a:t>
            </a:r>
            <a:r>
              <a:rPr lang="zh-CN" altLang="en-US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基本概念</a:t>
            </a: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UUID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是指在一台机器上生成的数字，它保证对在同一时空中的所有机器都是唯一的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UUID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组成部分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: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当前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日期和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时间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+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时钟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序列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+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随机数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+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全局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唯一的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IEEE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机器识别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号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全局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唯一的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IEEE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机器识别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号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如果有网卡，从网卡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MAC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地址获得，没有网卡以其他方式获得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UUID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优缺点</a:t>
            </a: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优点</a:t>
            </a: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简单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，代码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方便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生成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性能非常好，基本不会有性能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问题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全球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唯一，在遇见数据迁移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，系统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数据合并，或者数据库变更等情况下，可以从容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应对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缺点</a:t>
            </a:r>
            <a:r>
              <a:rPr lang="en-US" altLang="zh-CN" b="1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没有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排序，</a:t>
            </a:r>
            <a:r>
              <a:rPr lang="zh-CN" altLang="en-US" sz="1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无法保证趋势</a:t>
            </a:r>
            <a:r>
              <a:rPr lang="zh-CN" altLang="en-US" sz="16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递增</a:t>
            </a:r>
            <a:endParaRPr lang="en-US" altLang="zh-CN" sz="1600" dirty="0" smtClean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UUID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往往是使用字符串存储，查询的效率比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较低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存储空间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比较大，如果是海量数据库，就需要考虑存储量的问题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传输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数据量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大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 </a:t>
            </a:r>
            <a:r>
              <a:rPr lang="en-US" altLang="zh-CN" sz="1600" b="1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                                      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一般</a:t>
            </a:r>
            <a:r>
              <a:rPr lang="en-US" altLang="zh-CN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UUID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在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生成</a:t>
            </a:r>
            <a:r>
              <a:rPr lang="en-US" altLang="zh-CN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Token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领域使用比较多</a:t>
            </a:r>
            <a:endParaRPr lang="en-US" altLang="zh-CN" sz="16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1810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1849" y="758680"/>
            <a:ext cx="11401166" cy="467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基于数据库自增方式</a:t>
            </a: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实现思路：利用数据库自增或者序列号方式实现订单号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注意：在数据库集群环境下，默认自增方式存在问题，因为都是从</a:t>
            </a:r>
            <a:r>
              <a:rPr lang="en-US" altLang="zh-CN" sz="16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开始自增，可能会存在重复，应该设置每台不同数据库自增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的间隔方式不同。</a:t>
            </a:r>
            <a:endParaRPr lang="en-US" altLang="zh-CN" sz="1600" b="1" dirty="0" smtClean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优点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简单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，代码方便，性能可以接受。</a:t>
            </a:r>
            <a:endParaRPr lang="en-US" altLang="zh-CN" sz="1600" b="1" dirty="0" smtClean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数字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ID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天然排序，对分页或者需要排序的结果很有帮助。</a:t>
            </a:r>
            <a:endParaRPr lang="en-US" altLang="zh-CN" sz="1600" b="1" dirty="0" smtClean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缺点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不同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数据库语法和实现不同，数据库迁移的时候或多数据库版本支持的时候需要处理</a:t>
            </a: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在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性能达不到要求的情况下，比较难于扩展。</a:t>
            </a:r>
            <a:endParaRPr lang="en-US" altLang="zh-CN" sz="1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在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单个数据库或读写分离或一主多从的情况下，只有一个主库可以生成。有单点故障的风险。</a:t>
            </a:r>
            <a:endParaRPr lang="en-US" altLang="zh-CN" sz="1600" b="1" dirty="0" smtClean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分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表分库的时候会有麻烦。</a:t>
            </a:r>
            <a:endParaRPr lang="en-US" altLang="zh-CN" sz="1600" b="1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64349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1849" y="758680"/>
            <a:ext cx="11401166" cy="4967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数据库集群如何考虑数据库自增唯一性</a:t>
            </a: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在数据库集群环境下，默认自增方式存在问题，因为都是从</a:t>
            </a:r>
            <a:r>
              <a:rPr lang="en-US" altLang="zh-CN" sz="16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开始自增，可能会存在重复，应该设置每台节点自增步长不同。</a:t>
            </a:r>
            <a:endParaRPr lang="en-US" altLang="zh-CN" sz="1600" b="1" dirty="0" smtClean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查询</a:t>
            </a: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自增的步长</a:t>
            </a: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SHOW VARIABLES LIKE '</a:t>
            </a:r>
            <a:r>
              <a:rPr lang="en-US" altLang="zh-CN" sz="1600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auto_inc</a:t>
            </a: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%'</a:t>
            </a: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修改</a:t>
            </a: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自增的步长</a:t>
            </a: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SET @@</a:t>
            </a:r>
            <a:r>
              <a:rPr lang="en-US" altLang="zh-CN" sz="1600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auto_increment_increment</a:t>
            </a: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=10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修改起始值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SET @@</a:t>
            </a:r>
            <a:r>
              <a:rPr lang="en-US" altLang="zh-CN" sz="1600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auto_increment_offset</a:t>
            </a: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=5;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假设有两台</a:t>
            </a:r>
            <a:r>
              <a:rPr lang="en-US" altLang="zh-CN" sz="1600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数据库服务器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节点①自增 </a:t>
            </a: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 3 5 7 9 11 ….</a:t>
            </a: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节点②自</a:t>
            </a: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增 </a:t>
            </a: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 4 6 8 10 12 ….</a:t>
            </a: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注意</a:t>
            </a:r>
            <a:r>
              <a:rPr lang="en-US" altLang="zh-CN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: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在最开始设置好了每台节点自增方式步长后，确定好了</a:t>
            </a:r>
            <a:r>
              <a:rPr lang="en-US" altLang="zh-CN" sz="1600" b="1" dirty="0" err="1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mysql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集群数量后，无法扩展新的</a:t>
            </a:r>
            <a:r>
              <a:rPr lang="en-US" altLang="zh-CN" sz="1600" b="1" dirty="0" err="1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mysql</a:t>
            </a:r>
            <a:r>
              <a:rPr lang="en-US" altLang="zh-CN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，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不然生成步长的规则可能会发生变化。</a:t>
            </a:r>
            <a:endParaRPr lang="en-US" altLang="zh-CN" sz="1600" b="1" dirty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33089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10530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1849" y="758680"/>
            <a:ext cx="11401166" cy="437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数据库集群如何考虑数据库自增唯一性</a:t>
            </a: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在数据库集群环境下，默认自增方式存在问题，因为都是从</a:t>
            </a:r>
            <a:r>
              <a:rPr lang="en-US" altLang="zh-CN" sz="16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开始自增，可能会存在重复，应该设置每台节点自增步长不同。</a:t>
            </a:r>
            <a:endParaRPr lang="en-US" altLang="zh-CN" sz="1600" b="1" dirty="0" smtClean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查询</a:t>
            </a: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自增的步长</a:t>
            </a: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SHOW VARIABLES LIKE '</a:t>
            </a:r>
            <a:r>
              <a:rPr lang="en-US" altLang="zh-CN" sz="1600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auto_inc</a:t>
            </a: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%'</a:t>
            </a: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修改</a:t>
            </a: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自增的步长</a:t>
            </a: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SET @@</a:t>
            </a:r>
            <a:r>
              <a:rPr lang="en-US" altLang="zh-CN" sz="1600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auto_increment_increment</a:t>
            </a: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=10;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假设有两台</a:t>
            </a:r>
            <a:r>
              <a:rPr lang="en-US" altLang="zh-CN" sz="1600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mysql</a:t>
            </a: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数据库服务器</a:t>
            </a:r>
            <a:endParaRPr lang="en-US" altLang="zh-CN" sz="16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节点①自增 </a:t>
            </a: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 3 5 7 9 11 ….</a:t>
            </a: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节点②自</a:t>
            </a:r>
            <a:r>
              <a:rPr lang="zh-CN" altLang="en-US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增 </a:t>
            </a:r>
            <a:r>
              <a:rPr lang="en-US" altLang="zh-CN" sz="1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sz="16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 4 6 8 10 12 ….</a:t>
            </a:r>
          </a:p>
          <a:p>
            <a:pPr>
              <a:lnSpc>
                <a:spcPct val="120000"/>
              </a:lnSpc>
            </a:pP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注意</a:t>
            </a:r>
            <a:r>
              <a:rPr lang="en-US" altLang="zh-CN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: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在最开始设置好了每台节点自增方式步长后，确定好了</a:t>
            </a:r>
            <a:r>
              <a:rPr lang="en-US" altLang="zh-CN" sz="1600" b="1" dirty="0" err="1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mysql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集群数量后，无法扩展新的</a:t>
            </a:r>
            <a:r>
              <a:rPr lang="en-US" altLang="zh-CN" sz="1600" b="1" dirty="0" err="1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mysql</a:t>
            </a:r>
            <a:r>
              <a:rPr lang="en-US" altLang="zh-CN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，</a:t>
            </a:r>
            <a:r>
              <a:rPr lang="zh-CN" altLang="en-US" sz="1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charset="-122"/>
              </a:rPr>
              <a:t>不然生成步长的规则可能会发生变化。</a:t>
            </a:r>
            <a:endParaRPr lang="en-US" altLang="zh-CN" sz="1600" b="1" dirty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sz="24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33089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77228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40000"/>
          </a:lnSpc>
          <a:defRPr lang="zh-CN" altLang="en-US" sz="2000" b="1" dirty="0">
            <a:solidFill>
              <a:schemeClr val="accent1">
                <a:lumMod val="7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2914</TotalTime>
  <Words>1711</Words>
  <Application>Microsoft Office PowerPoint</Application>
  <PresentationFormat>宽屏</PresentationFormat>
  <Paragraphs>139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汉仪小隶书简</vt:lpstr>
      <vt:lpstr>黑体</vt:lpstr>
      <vt:lpstr>楷体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春田花花杂货铺</dc:creator>
  <cp:keywords>www.51pptmoban.com</cp:keywords>
  <cp:lastModifiedBy>Administrator</cp:lastModifiedBy>
  <cp:revision>1209</cp:revision>
  <dcterms:created xsi:type="dcterms:W3CDTF">2017-04-26T08:43:00Z</dcterms:created>
  <dcterms:modified xsi:type="dcterms:W3CDTF">2018-11-29T12:06:53Z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2052-10.1.0.7668</vt:lpwstr>
  </property>
</Properties>
</file>

<file path=docProps/thumbnail.jpeg>
</file>